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4" r:id="rId2"/>
    <p:sldId id="265" r:id="rId3"/>
    <p:sldId id="260" r:id="rId4"/>
    <p:sldId id="257" r:id="rId5"/>
    <p:sldId id="258" r:id="rId6"/>
    <p:sldId id="259" r:id="rId7"/>
    <p:sldId id="266" r:id="rId8"/>
    <p:sldId id="267" r:id="rId9"/>
    <p:sldId id="268" r:id="rId10"/>
    <p:sldId id="269" r:id="rId11"/>
    <p:sldId id="270" r:id="rId12"/>
    <p:sldId id="271" r:id="rId13"/>
    <p:sldId id="272" r:id="rId14"/>
    <p:sldId id="273" r:id="rId15"/>
    <p:sldId id="275" r:id="rId16"/>
    <p:sldId id="276" r:id="rId17"/>
    <p:sldId id="277"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2" d="100"/>
          <a:sy n="62" d="100"/>
        </p:scale>
        <p:origin x="1400" y="4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8/26/2025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8/26/2025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8/26/2025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8/26/2025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8/26/2025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8/26/2025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8/26/2025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21D2324E-D83E-1A95-EBA0-4CD703302BCE}"/>
              </a:ext>
            </a:extLst>
          </p:cNvPr>
          <p:cNvSpPr>
            <a:spLocks noGrp="1"/>
          </p:cNvSpPr>
          <p:nvPr>
            <p:ph type="ctrTitle"/>
          </p:nvPr>
        </p:nvSpPr>
        <p:spPr>
          <a:xfrm>
            <a:off x="685800" y="838201"/>
            <a:ext cx="7772400" cy="2762250"/>
          </a:xfrm>
        </p:spPr>
        <p:txBody>
          <a:bodyPr>
            <a:normAutofit fontScale="90000"/>
          </a:bodyPr>
          <a:lstStyle/>
          <a:p>
            <a:r>
              <a:rPr lang="en-IN" b="1" dirty="0"/>
              <a:t>Political Sociology</a:t>
            </a:r>
            <a:br>
              <a:rPr lang="en-IN" b="1" dirty="0"/>
            </a:br>
            <a:br>
              <a:rPr lang="en-IN" b="1" dirty="0"/>
            </a:br>
            <a:r>
              <a:rPr lang="en-IN" dirty="0"/>
              <a:t>Meaning, development and nature</a:t>
            </a:r>
          </a:p>
        </p:txBody>
      </p:sp>
      <p:sp>
        <p:nvSpPr>
          <p:cNvPr id="5" name="Subtitle 4">
            <a:extLst>
              <a:ext uri="{FF2B5EF4-FFF2-40B4-BE49-F238E27FC236}">
                <a16:creationId xmlns:a16="http://schemas.microsoft.com/office/drawing/2014/main" id="{7F22F897-0171-D83E-EB0A-77CD9C0A07CF}"/>
              </a:ext>
            </a:extLst>
          </p:cNvPr>
          <p:cNvSpPr>
            <a:spLocks noGrp="1"/>
          </p:cNvSpPr>
          <p:nvPr>
            <p:ph type="subTitle" idx="1"/>
          </p:nvPr>
        </p:nvSpPr>
        <p:spPr/>
        <p:txBody>
          <a:bodyPr>
            <a:normAutofit fontScale="92500" lnSpcReduction="20000"/>
          </a:bodyPr>
          <a:lstStyle/>
          <a:p>
            <a:r>
              <a:rPr lang="en-IN" sz="2800" dirty="0"/>
              <a:t>This PPT is prepared and Presented by-</a:t>
            </a:r>
          </a:p>
          <a:p>
            <a:r>
              <a:rPr lang="en-IN" sz="2800" dirty="0"/>
              <a:t>KUKIL GOGOI</a:t>
            </a:r>
          </a:p>
          <a:p>
            <a:r>
              <a:rPr lang="en-IN" sz="2800" dirty="0"/>
              <a:t>Assistant Professor</a:t>
            </a:r>
          </a:p>
          <a:p>
            <a:r>
              <a:rPr lang="en-IN" sz="2800" dirty="0"/>
              <a:t>North Bank College</a:t>
            </a:r>
          </a:p>
          <a:p>
            <a:endParaRPr lang="en-IN" dirty="0"/>
          </a:p>
        </p:txBody>
      </p:sp>
    </p:spTree>
    <p:extLst>
      <p:ext uri="{BB962C8B-B14F-4D97-AF65-F5344CB8AC3E}">
        <p14:creationId xmlns:p14="http://schemas.microsoft.com/office/powerpoint/2010/main" val="22446754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a:bodyPr>
          <a:lstStyle/>
          <a:p>
            <a:r>
              <a:rPr lang="en-IN" sz="100" dirty="0"/>
              <a:t>.</a:t>
            </a:r>
          </a:p>
        </p:txBody>
      </p:sp>
      <p:sp>
        <p:nvSpPr>
          <p:cNvPr id="3" name="Content Placeholder 2"/>
          <p:cNvSpPr>
            <a:spLocks noGrp="1"/>
          </p:cNvSpPr>
          <p:nvPr>
            <p:ph idx="1"/>
          </p:nvPr>
        </p:nvSpPr>
        <p:spPr>
          <a:xfrm>
            <a:off x="457200" y="838200"/>
            <a:ext cx="8229600" cy="5287963"/>
          </a:xfrm>
        </p:spPr>
        <p:txBody>
          <a:bodyPr>
            <a:normAutofit fontScale="85000" lnSpcReduction="20000"/>
          </a:bodyPr>
          <a:lstStyle/>
          <a:p>
            <a:pPr>
              <a:buFont typeface="Wingdings" pitchFamily="2" charset="2"/>
              <a:buChar char="Ø"/>
            </a:pPr>
            <a:r>
              <a:rPr lang="en-IN" dirty="0"/>
              <a:t>After the 2</a:t>
            </a:r>
            <a:r>
              <a:rPr lang="en-IN" baseline="30000" dirty="0"/>
              <a:t>nd</a:t>
            </a:r>
            <a:r>
              <a:rPr lang="en-IN" dirty="0"/>
              <a:t> World War, the Third World Countries adopted Democracy but did last long. 			</a:t>
            </a:r>
          </a:p>
          <a:p>
            <a:pPr marL="0" indent="0" algn="ctr">
              <a:buNone/>
            </a:pPr>
            <a:r>
              <a:rPr lang="en-IN" b="1" dirty="0"/>
              <a:t>Why?</a:t>
            </a:r>
          </a:p>
          <a:p>
            <a:pPr marL="0" indent="0">
              <a:buNone/>
            </a:pPr>
            <a:endParaRPr lang="en-IN" dirty="0"/>
          </a:p>
          <a:p>
            <a:pPr marL="0" indent="0" algn="ctr">
              <a:buNone/>
            </a:pPr>
            <a:endParaRPr lang="en-IN" dirty="0"/>
          </a:p>
          <a:p>
            <a:pPr marL="0" indent="0" algn="ctr">
              <a:buNone/>
            </a:pPr>
            <a:r>
              <a:rPr lang="en-IN" dirty="0"/>
              <a:t>Then comes concept of </a:t>
            </a:r>
          </a:p>
          <a:p>
            <a:pPr marL="0" indent="0" algn="just">
              <a:buNone/>
            </a:pPr>
            <a:r>
              <a:rPr lang="en-IN" dirty="0"/>
              <a:t>			</a:t>
            </a:r>
            <a:r>
              <a:rPr lang="en-IN" b="1" dirty="0"/>
              <a:t>Pol. Socialisation</a:t>
            </a:r>
          </a:p>
          <a:p>
            <a:pPr marL="0" indent="0" algn="just">
              <a:buNone/>
            </a:pPr>
            <a:r>
              <a:rPr lang="en-IN" b="1" dirty="0"/>
              <a:t>			Pol. Participation</a:t>
            </a:r>
          </a:p>
          <a:p>
            <a:pPr marL="0" indent="0" algn="just">
              <a:buNone/>
            </a:pPr>
            <a:r>
              <a:rPr lang="en-IN" b="1" dirty="0"/>
              <a:t>			Pol. Culture</a:t>
            </a:r>
          </a:p>
          <a:p>
            <a:pPr marL="0" indent="0" algn="just">
              <a:buNone/>
            </a:pPr>
            <a:r>
              <a:rPr lang="en-IN" b="1" dirty="0"/>
              <a:t>			Pol. Communication</a:t>
            </a:r>
          </a:p>
          <a:p>
            <a:pPr marL="0" indent="0" algn="just">
              <a:buNone/>
            </a:pPr>
            <a:endParaRPr lang="en-IN" dirty="0"/>
          </a:p>
          <a:p>
            <a:pPr marL="0" indent="0" algn="ctr">
              <a:buNone/>
            </a:pPr>
            <a:r>
              <a:rPr lang="en-IN" dirty="0"/>
              <a:t>				</a:t>
            </a:r>
          </a:p>
        </p:txBody>
      </p:sp>
      <p:sp>
        <p:nvSpPr>
          <p:cNvPr id="4" name="Notched Right Arrow 3"/>
          <p:cNvSpPr/>
          <p:nvPr/>
        </p:nvSpPr>
        <p:spPr>
          <a:xfrm rot="5400000">
            <a:off x="4156501" y="2497213"/>
            <a:ext cx="762001" cy="644375"/>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5" name="Notched Right Arrow 4"/>
          <p:cNvSpPr/>
          <p:nvPr/>
        </p:nvSpPr>
        <p:spPr>
          <a:xfrm>
            <a:off x="3103419" y="3657600"/>
            <a:ext cx="152400" cy="242316"/>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Notched Right Arrow 5"/>
          <p:cNvSpPr/>
          <p:nvPr/>
        </p:nvSpPr>
        <p:spPr>
          <a:xfrm>
            <a:off x="3103419" y="4014285"/>
            <a:ext cx="152400" cy="242316"/>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7" name="Notched Right Arrow 6"/>
          <p:cNvSpPr/>
          <p:nvPr/>
        </p:nvSpPr>
        <p:spPr>
          <a:xfrm>
            <a:off x="3103420" y="4467952"/>
            <a:ext cx="152400" cy="242316"/>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8" name="Notched Right Arrow 7"/>
          <p:cNvSpPr/>
          <p:nvPr/>
        </p:nvSpPr>
        <p:spPr>
          <a:xfrm>
            <a:off x="3103420" y="4876800"/>
            <a:ext cx="152400" cy="242316"/>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1123606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a:bodyPr>
          <a:lstStyle/>
          <a:p>
            <a:r>
              <a:rPr lang="en-IN" sz="100" dirty="0"/>
              <a:t>.</a:t>
            </a:r>
          </a:p>
        </p:txBody>
      </p:sp>
      <p:sp>
        <p:nvSpPr>
          <p:cNvPr id="3" name="Content Placeholder 2"/>
          <p:cNvSpPr>
            <a:spLocks noGrp="1"/>
          </p:cNvSpPr>
          <p:nvPr>
            <p:ph idx="1"/>
          </p:nvPr>
        </p:nvSpPr>
        <p:spPr>
          <a:xfrm>
            <a:off x="457200" y="1066800"/>
            <a:ext cx="8229600" cy="5059363"/>
          </a:xfrm>
        </p:spPr>
        <p:txBody>
          <a:bodyPr>
            <a:normAutofit lnSpcReduction="10000"/>
          </a:bodyPr>
          <a:lstStyle/>
          <a:p>
            <a:pPr algn="just">
              <a:buFont typeface="Wingdings" pitchFamily="2" charset="2"/>
              <a:buChar char="Ø"/>
            </a:pPr>
            <a:r>
              <a:rPr lang="en-IN" dirty="0"/>
              <a:t>These things were conceptualized by              G. Almond, </a:t>
            </a:r>
            <a:r>
              <a:rPr lang="en-IN" dirty="0" err="1"/>
              <a:t>Cidney</a:t>
            </a:r>
            <a:r>
              <a:rPr lang="en-IN" dirty="0"/>
              <a:t> </a:t>
            </a:r>
            <a:r>
              <a:rPr lang="en-IN" dirty="0" err="1"/>
              <a:t>Verba</a:t>
            </a:r>
            <a:r>
              <a:rPr lang="en-IN" dirty="0"/>
              <a:t>, P. Huntington and so on.</a:t>
            </a:r>
          </a:p>
          <a:p>
            <a:pPr algn="just">
              <a:buFont typeface="Wingdings" pitchFamily="2" charset="2"/>
              <a:buChar char="Ø"/>
            </a:pPr>
            <a:r>
              <a:rPr lang="en-IN" dirty="0"/>
              <a:t>They also give some theories like Almond’s Structural Functional Approach, Karl Deutch’s Communication Theory.</a:t>
            </a:r>
          </a:p>
          <a:p>
            <a:pPr algn="just">
              <a:buFont typeface="Wingdings" pitchFamily="2" charset="2"/>
              <a:buChar char="Ø"/>
            </a:pPr>
            <a:r>
              <a:rPr lang="en-IN" dirty="0"/>
              <a:t>Other contributors – De </a:t>
            </a:r>
            <a:r>
              <a:rPr lang="en-IN" dirty="0" err="1"/>
              <a:t>Tocquevelli</a:t>
            </a:r>
            <a:r>
              <a:rPr lang="en-IN" dirty="0"/>
              <a:t>, T. Veblen, Emile Durkheim, </a:t>
            </a:r>
            <a:r>
              <a:rPr lang="en-IN" dirty="0" err="1"/>
              <a:t>Tallcot</a:t>
            </a:r>
            <a:r>
              <a:rPr lang="en-IN" dirty="0"/>
              <a:t> Persons and so on in different parts of its development.</a:t>
            </a:r>
          </a:p>
          <a:p>
            <a:pPr marL="0" indent="0" algn="ctr">
              <a:buNone/>
            </a:pPr>
            <a:r>
              <a:rPr lang="en-IN" dirty="0"/>
              <a:t>Thus, Political Sociology Developed</a:t>
            </a:r>
          </a:p>
        </p:txBody>
      </p:sp>
      <p:sp>
        <p:nvSpPr>
          <p:cNvPr id="4" name="Minus 3"/>
          <p:cNvSpPr/>
          <p:nvPr/>
        </p:nvSpPr>
        <p:spPr>
          <a:xfrm>
            <a:off x="2286000" y="5562600"/>
            <a:ext cx="5105400" cy="609600"/>
          </a:xfrm>
          <a:prstGeom prst="mathMinus">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25317927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a:bodyPr>
          <a:lstStyle/>
          <a:p>
            <a:r>
              <a:rPr lang="en-IN" sz="3200" b="1" dirty="0"/>
              <a:t>Nature of Political Sociology</a:t>
            </a:r>
          </a:p>
        </p:txBody>
      </p:sp>
      <p:sp>
        <p:nvSpPr>
          <p:cNvPr id="3" name="Content Placeholder 2"/>
          <p:cNvSpPr>
            <a:spLocks noGrp="1"/>
          </p:cNvSpPr>
          <p:nvPr>
            <p:ph idx="1"/>
          </p:nvPr>
        </p:nvSpPr>
        <p:spPr>
          <a:xfrm>
            <a:off x="457200" y="1143000"/>
            <a:ext cx="8229600" cy="4983163"/>
          </a:xfrm>
        </p:spPr>
        <p:txBody>
          <a:bodyPr>
            <a:normAutofit fontScale="85000" lnSpcReduction="10000"/>
          </a:bodyPr>
          <a:lstStyle/>
          <a:p>
            <a:pPr algn="just">
              <a:buFont typeface="Wingdings" pitchFamily="2" charset="2"/>
              <a:buChar char="Ø"/>
            </a:pPr>
            <a:r>
              <a:rPr lang="en-IN" sz="3600" dirty="0"/>
              <a:t>Interdisciplinary subject</a:t>
            </a:r>
          </a:p>
          <a:p>
            <a:pPr algn="just">
              <a:buFont typeface="Wingdings" pitchFamily="2" charset="2"/>
              <a:buChar char="Ø"/>
            </a:pPr>
            <a:r>
              <a:rPr lang="en-IN" sz="3600" dirty="0"/>
              <a:t>Interaction between society and politics, and social structure and political institutions</a:t>
            </a:r>
          </a:p>
          <a:p>
            <a:pPr algn="just">
              <a:buFont typeface="Wingdings" pitchFamily="2" charset="2"/>
              <a:buChar char="Ø"/>
            </a:pPr>
            <a:r>
              <a:rPr lang="en-IN" sz="3600" dirty="0"/>
              <a:t>Interaction between state, govt., society, decision making authorities and conflicting social forces.</a:t>
            </a:r>
          </a:p>
          <a:p>
            <a:pPr algn="just">
              <a:buFont typeface="Wingdings" pitchFamily="2" charset="2"/>
              <a:buChar char="Ø"/>
            </a:pPr>
            <a:r>
              <a:rPr lang="en-IN" sz="3600" dirty="0"/>
              <a:t>It studies relationship between pol. System and its social, cultural and economic environment.</a:t>
            </a:r>
          </a:p>
          <a:p>
            <a:pPr algn="just">
              <a:buFont typeface="Wingdings" pitchFamily="2" charset="2"/>
              <a:buChar char="Ø"/>
            </a:pPr>
            <a:r>
              <a:rPr lang="en-IN" sz="3600" dirty="0"/>
              <a:t>Power</a:t>
            </a:r>
          </a:p>
          <a:p>
            <a:pPr algn="just">
              <a:buFont typeface="Wingdings" pitchFamily="2" charset="2"/>
              <a:buChar char="Ø"/>
            </a:pPr>
            <a:r>
              <a:rPr lang="en-IN" sz="3600" dirty="0"/>
              <a:t>Political Sociology is a science and art</a:t>
            </a:r>
          </a:p>
        </p:txBody>
      </p:sp>
    </p:spTree>
    <p:extLst>
      <p:ext uri="{BB962C8B-B14F-4D97-AF65-F5344CB8AC3E}">
        <p14:creationId xmlns:p14="http://schemas.microsoft.com/office/powerpoint/2010/main" val="30596950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a:t>Political Sociology</a:t>
            </a:r>
          </a:p>
        </p:txBody>
      </p:sp>
      <p:sp>
        <p:nvSpPr>
          <p:cNvPr id="3" name="Text Placeholder 2"/>
          <p:cNvSpPr>
            <a:spLocks noGrp="1"/>
          </p:cNvSpPr>
          <p:nvPr>
            <p:ph type="body" idx="1"/>
          </p:nvPr>
        </p:nvSpPr>
        <p:spPr/>
        <p:txBody>
          <a:bodyPr>
            <a:normAutofit/>
          </a:bodyPr>
          <a:lstStyle/>
          <a:p>
            <a:pPr algn="ctr"/>
            <a:r>
              <a:rPr lang="en-IN" sz="3200" dirty="0"/>
              <a:t>Science</a:t>
            </a:r>
          </a:p>
        </p:txBody>
      </p:sp>
      <p:sp>
        <p:nvSpPr>
          <p:cNvPr id="4" name="Content Placeholder 3"/>
          <p:cNvSpPr>
            <a:spLocks noGrp="1"/>
          </p:cNvSpPr>
          <p:nvPr>
            <p:ph sz="half" idx="2"/>
          </p:nvPr>
        </p:nvSpPr>
        <p:spPr/>
        <p:txBody>
          <a:bodyPr>
            <a:normAutofit/>
          </a:bodyPr>
          <a:lstStyle/>
          <a:p>
            <a:r>
              <a:rPr lang="en-IN" sz="2800" dirty="0"/>
              <a:t>Neutrality</a:t>
            </a:r>
          </a:p>
          <a:p>
            <a:r>
              <a:rPr lang="en-IN" sz="2800" dirty="0"/>
              <a:t>Comparison</a:t>
            </a:r>
          </a:p>
          <a:p>
            <a:r>
              <a:rPr lang="en-IN" sz="2800" dirty="0"/>
              <a:t>Observation</a:t>
            </a:r>
          </a:p>
          <a:p>
            <a:r>
              <a:rPr lang="en-IN" sz="2800" dirty="0"/>
              <a:t>Universality of decisions</a:t>
            </a:r>
          </a:p>
          <a:p>
            <a:r>
              <a:rPr lang="en-IN" sz="2800" dirty="0"/>
              <a:t>Hypothesis</a:t>
            </a:r>
          </a:p>
          <a:p>
            <a:r>
              <a:rPr lang="en-IN" sz="2800" dirty="0"/>
              <a:t>Laboratory (Society)</a:t>
            </a:r>
          </a:p>
        </p:txBody>
      </p:sp>
      <p:sp>
        <p:nvSpPr>
          <p:cNvPr id="5" name="Text Placeholder 4"/>
          <p:cNvSpPr>
            <a:spLocks noGrp="1"/>
          </p:cNvSpPr>
          <p:nvPr>
            <p:ph type="body" sz="quarter" idx="3"/>
          </p:nvPr>
        </p:nvSpPr>
        <p:spPr/>
        <p:txBody>
          <a:bodyPr>
            <a:normAutofit/>
          </a:bodyPr>
          <a:lstStyle/>
          <a:p>
            <a:pPr algn="ctr"/>
            <a:r>
              <a:rPr lang="en-IN" sz="3200" dirty="0"/>
              <a:t>Art</a:t>
            </a:r>
          </a:p>
        </p:txBody>
      </p:sp>
      <p:sp>
        <p:nvSpPr>
          <p:cNvPr id="6" name="Content Placeholder 5"/>
          <p:cNvSpPr>
            <a:spLocks noGrp="1"/>
          </p:cNvSpPr>
          <p:nvPr>
            <p:ph sz="quarter" idx="4"/>
          </p:nvPr>
        </p:nvSpPr>
        <p:spPr>
          <a:xfrm>
            <a:off x="4645025" y="2174875"/>
            <a:ext cx="4117975" cy="3951288"/>
          </a:xfrm>
        </p:spPr>
        <p:txBody>
          <a:bodyPr>
            <a:normAutofit/>
          </a:bodyPr>
          <a:lstStyle/>
          <a:p>
            <a:r>
              <a:rPr lang="en-IN" sz="2800" dirty="0"/>
              <a:t>Not value free</a:t>
            </a:r>
          </a:p>
          <a:p>
            <a:r>
              <a:rPr lang="en-IN" sz="2800" dirty="0"/>
              <a:t>Superstitions of society</a:t>
            </a:r>
          </a:p>
          <a:p>
            <a:r>
              <a:rPr lang="en-IN" sz="2800" dirty="0"/>
              <a:t>Complex society</a:t>
            </a:r>
          </a:p>
          <a:p>
            <a:r>
              <a:rPr lang="en-IN" sz="2800" dirty="0"/>
              <a:t>No specific laboratory</a:t>
            </a:r>
          </a:p>
          <a:p>
            <a:pPr algn="just"/>
            <a:r>
              <a:rPr lang="en-IN" sz="2800" dirty="0"/>
              <a:t>No reliability on the past experience because of the changing scenario</a:t>
            </a:r>
          </a:p>
        </p:txBody>
      </p:sp>
    </p:spTree>
    <p:extLst>
      <p:ext uri="{BB962C8B-B14F-4D97-AF65-F5344CB8AC3E}">
        <p14:creationId xmlns:p14="http://schemas.microsoft.com/office/powerpoint/2010/main" val="12219317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457200" y="228600"/>
            <a:ext cx="6477000" cy="46038"/>
          </a:xfrm>
        </p:spPr>
        <p:txBody>
          <a:bodyPr>
            <a:normAutofit fontScale="90000"/>
          </a:bodyPr>
          <a:lstStyle/>
          <a:p>
            <a:r>
              <a:rPr lang="en-IN" sz="100" dirty="0"/>
              <a:t>.</a:t>
            </a:r>
          </a:p>
        </p:txBody>
      </p:sp>
      <p:sp>
        <p:nvSpPr>
          <p:cNvPr id="3" name="Content Placeholder 2"/>
          <p:cNvSpPr>
            <a:spLocks noGrp="1"/>
          </p:cNvSpPr>
          <p:nvPr>
            <p:ph idx="1"/>
          </p:nvPr>
        </p:nvSpPr>
        <p:spPr>
          <a:xfrm>
            <a:off x="457200" y="990600"/>
            <a:ext cx="8229600" cy="5135563"/>
          </a:xfrm>
        </p:spPr>
        <p:txBody>
          <a:bodyPr>
            <a:normAutofit fontScale="92500" lnSpcReduction="10000"/>
          </a:bodyPr>
          <a:lstStyle/>
          <a:p>
            <a:pPr>
              <a:buFont typeface="Wingdings" pitchFamily="2" charset="2"/>
              <a:buChar char="Ø"/>
            </a:pPr>
            <a:r>
              <a:rPr lang="en-IN" dirty="0"/>
              <a:t>Political Sociology is not Pol. Science because it is not a state centric discipline. It does not study the statecraft.</a:t>
            </a:r>
          </a:p>
          <a:p>
            <a:pPr>
              <a:buFont typeface="Wingdings" pitchFamily="2" charset="2"/>
              <a:buChar char="Ø"/>
            </a:pPr>
            <a:r>
              <a:rPr lang="en-IN" dirty="0"/>
              <a:t>Political Sociology is not Sociology because it is primarily concerned with power in the social context.</a:t>
            </a:r>
          </a:p>
          <a:p>
            <a:pPr>
              <a:buFont typeface="Wingdings" pitchFamily="2" charset="2"/>
              <a:buChar char="Ø"/>
            </a:pPr>
            <a:r>
              <a:rPr lang="en-IN" dirty="0"/>
              <a:t>It is concerned not only with social but also the political aspect of power, authority and command in each society.</a:t>
            </a:r>
          </a:p>
          <a:p>
            <a:pPr>
              <a:buFont typeface="Wingdings" pitchFamily="2" charset="2"/>
              <a:buChar char="Ø"/>
            </a:pPr>
            <a:r>
              <a:rPr lang="en-IN" dirty="0"/>
              <a:t>Broadly speaking Pol. Sociology is the study of power and domination in the social relationships.</a:t>
            </a:r>
          </a:p>
        </p:txBody>
      </p:sp>
    </p:spTree>
    <p:extLst>
      <p:ext uri="{BB962C8B-B14F-4D97-AF65-F5344CB8AC3E}">
        <p14:creationId xmlns:p14="http://schemas.microsoft.com/office/powerpoint/2010/main" val="36081512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8949A6-058B-43A5-A553-4BF711040EEA}"/>
              </a:ext>
            </a:extLst>
          </p:cNvPr>
          <p:cNvSpPr>
            <a:spLocks noGrp="1"/>
          </p:cNvSpPr>
          <p:nvPr>
            <p:ph type="title"/>
          </p:nvPr>
        </p:nvSpPr>
        <p:spPr/>
        <p:txBody>
          <a:bodyPr/>
          <a:lstStyle/>
          <a:p>
            <a:r>
              <a:rPr lang="en-IN" dirty="0"/>
              <a:t>Importance of Pol. Sociology</a:t>
            </a:r>
          </a:p>
        </p:txBody>
      </p:sp>
      <p:sp>
        <p:nvSpPr>
          <p:cNvPr id="3" name="Content Placeholder 2">
            <a:extLst>
              <a:ext uri="{FF2B5EF4-FFF2-40B4-BE49-F238E27FC236}">
                <a16:creationId xmlns:a16="http://schemas.microsoft.com/office/drawing/2014/main" id="{8AC7EA45-DA4E-040E-ED69-F5247A266502}"/>
              </a:ext>
            </a:extLst>
          </p:cNvPr>
          <p:cNvSpPr>
            <a:spLocks noGrp="1"/>
          </p:cNvSpPr>
          <p:nvPr>
            <p:ph idx="1"/>
          </p:nvPr>
        </p:nvSpPr>
        <p:spPr/>
        <p:txBody>
          <a:bodyPr/>
          <a:lstStyle/>
          <a:p>
            <a:pPr>
              <a:buFont typeface="Wingdings" panose="05000000000000000000" pitchFamily="2" charset="2"/>
              <a:buChar char="q"/>
            </a:pPr>
            <a:r>
              <a:rPr lang="en-IN" dirty="0"/>
              <a:t> </a:t>
            </a:r>
            <a:r>
              <a:rPr lang="en-US" dirty="0"/>
              <a:t>Helps Understand Power Structures in Society</a:t>
            </a:r>
          </a:p>
          <a:p>
            <a:pPr>
              <a:buFont typeface="Wingdings" panose="05000000000000000000" pitchFamily="2" charset="2"/>
              <a:buChar char="q"/>
            </a:pPr>
            <a:r>
              <a:rPr lang="en-US" dirty="0"/>
              <a:t>Bridges the Gap Between Society and Government</a:t>
            </a:r>
          </a:p>
          <a:p>
            <a:pPr>
              <a:buFont typeface="Wingdings" panose="05000000000000000000" pitchFamily="2" charset="2"/>
              <a:buChar char="q"/>
            </a:pPr>
            <a:r>
              <a:rPr lang="en-US" dirty="0"/>
              <a:t>Encourages Civic Participation and Awareness</a:t>
            </a:r>
          </a:p>
          <a:p>
            <a:pPr>
              <a:buFont typeface="Wingdings" panose="05000000000000000000" pitchFamily="2" charset="2"/>
              <a:buChar char="q"/>
            </a:pPr>
            <a:r>
              <a:rPr lang="en-US" dirty="0"/>
              <a:t>Explores the Role of Identity in Politics</a:t>
            </a:r>
          </a:p>
          <a:p>
            <a:pPr>
              <a:buFont typeface="Wingdings" panose="05000000000000000000" pitchFamily="2" charset="2"/>
              <a:buChar char="q"/>
            </a:pPr>
            <a:r>
              <a:rPr lang="en-US" dirty="0"/>
              <a:t>Helps Analyze Political Change and Revolution</a:t>
            </a:r>
          </a:p>
          <a:p>
            <a:pPr>
              <a:buFont typeface="Wingdings" panose="05000000000000000000" pitchFamily="2" charset="2"/>
              <a:buChar char="q"/>
            </a:pPr>
            <a:r>
              <a:rPr lang="en-US" dirty="0"/>
              <a:t>Provides Insights into Public Policy Formulation</a:t>
            </a:r>
            <a:endParaRPr lang="en-IN" dirty="0"/>
          </a:p>
        </p:txBody>
      </p:sp>
    </p:spTree>
    <p:extLst>
      <p:ext uri="{BB962C8B-B14F-4D97-AF65-F5344CB8AC3E}">
        <p14:creationId xmlns:p14="http://schemas.microsoft.com/office/powerpoint/2010/main" val="29980009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995121-E52E-8AC7-8F44-00F343C57A9B}"/>
              </a:ext>
            </a:extLst>
          </p:cNvPr>
          <p:cNvSpPr>
            <a:spLocks noGrp="1"/>
          </p:cNvSpPr>
          <p:nvPr>
            <p:ph type="title"/>
          </p:nvPr>
        </p:nvSpPr>
        <p:spPr/>
        <p:txBody>
          <a:bodyPr/>
          <a:lstStyle/>
          <a:p>
            <a:pPr algn="l"/>
            <a:r>
              <a:rPr lang="en-IN" dirty="0"/>
              <a:t>Continue-</a:t>
            </a:r>
          </a:p>
        </p:txBody>
      </p:sp>
      <p:sp>
        <p:nvSpPr>
          <p:cNvPr id="3" name="Content Placeholder 2">
            <a:extLst>
              <a:ext uri="{FF2B5EF4-FFF2-40B4-BE49-F238E27FC236}">
                <a16:creationId xmlns:a16="http://schemas.microsoft.com/office/drawing/2014/main" id="{3A0A83E8-A59A-F59C-EC4E-9BA460CD63B1}"/>
              </a:ext>
            </a:extLst>
          </p:cNvPr>
          <p:cNvSpPr>
            <a:spLocks noGrp="1"/>
          </p:cNvSpPr>
          <p:nvPr>
            <p:ph idx="1"/>
          </p:nvPr>
        </p:nvSpPr>
        <p:spPr/>
        <p:txBody>
          <a:bodyPr/>
          <a:lstStyle/>
          <a:p>
            <a:pPr>
              <a:buFont typeface="Wingdings" panose="05000000000000000000" pitchFamily="2" charset="2"/>
              <a:buChar char="q"/>
            </a:pPr>
            <a:r>
              <a:rPr lang="en-IN" dirty="0"/>
              <a:t>Enhances Understanding of Political Ideologies</a:t>
            </a:r>
          </a:p>
          <a:p>
            <a:pPr>
              <a:buFont typeface="Wingdings" panose="05000000000000000000" pitchFamily="2" charset="2"/>
              <a:buChar char="q"/>
            </a:pPr>
            <a:r>
              <a:rPr lang="en-US" dirty="0"/>
              <a:t>Explains the Evolution of State and Governance</a:t>
            </a:r>
          </a:p>
          <a:p>
            <a:pPr>
              <a:buFont typeface="Wingdings" panose="05000000000000000000" pitchFamily="2" charset="2"/>
              <a:buChar char="q"/>
            </a:pPr>
            <a:r>
              <a:rPr lang="en-IN" dirty="0"/>
              <a:t>Promotes Tolerance and Pluralism</a:t>
            </a:r>
          </a:p>
          <a:p>
            <a:pPr>
              <a:buFont typeface="Wingdings" panose="05000000000000000000" pitchFamily="2" charset="2"/>
              <a:buChar char="q"/>
            </a:pPr>
            <a:r>
              <a:rPr lang="en-US" dirty="0"/>
              <a:t>Supports Careers in Public Affairs, Governance, and Research</a:t>
            </a:r>
            <a:endParaRPr lang="en-IN" dirty="0"/>
          </a:p>
        </p:txBody>
      </p:sp>
    </p:spTree>
    <p:extLst>
      <p:ext uri="{BB962C8B-B14F-4D97-AF65-F5344CB8AC3E}">
        <p14:creationId xmlns:p14="http://schemas.microsoft.com/office/powerpoint/2010/main" val="34366505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A47DD9-E94E-B700-3600-D66CC66EF55A}"/>
              </a:ext>
            </a:extLst>
          </p:cNvPr>
          <p:cNvSpPr>
            <a:spLocks noGrp="1"/>
          </p:cNvSpPr>
          <p:nvPr>
            <p:ph type="title"/>
          </p:nvPr>
        </p:nvSpPr>
        <p:spPr>
          <a:xfrm>
            <a:off x="457200" y="274638"/>
            <a:ext cx="8229600" cy="5592762"/>
          </a:xfrm>
        </p:spPr>
        <p:txBody>
          <a:bodyPr/>
          <a:lstStyle/>
          <a:p>
            <a:r>
              <a:rPr lang="en-IN" dirty="0"/>
              <a:t>Thank You</a:t>
            </a:r>
          </a:p>
        </p:txBody>
      </p:sp>
    </p:spTree>
    <p:extLst>
      <p:ext uri="{BB962C8B-B14F-4D97-AF65-F5344CB8AC3E}">
        <p14:creationId xmlns:p14="http://schemas.microsoft.com/office/powerpoint/2010/main" val="12692128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IN" b="1" dirty="0"/>
              <a:t>Definitions</a:t>
            </a:r>
          </a:p>
        </p:txBody>
      </p:sp>
      <p:sp>
        <p:nvSpPr>
          <p:cNvPr id="3" name="Content Placeholder 2"/>
          <p:cNvSpPr>
            <a:spLocks noGrp="1"/>
          </p:cNvSpPr>
          <p:nvPr>
            <p:ph idx="1"/>
          </p:nvPr>
        </p:nvSpPr>
        <p:spPr>
          <a:xfrm>
            <a:off x="457200" y="1143000"/>
            <a:ext cx="8458200" cy="5334000"/>
          </a:xfrm>
        </p:spPr>
        <p:txBody>
          <a:bodyPr>
            <a:normAutofit fontScale="92500" lnSpcReduction="10000"/>
          </a:bodyPr>
          <a:lstStyle/>
          <a:p>
            <a:pPr marL="0" indent="0" algn="just">
              <a:buNone/>
            </a:pPr>
            <a:r>
              <a:rPr lang="en-IN" dirty="0"/>
              <a:t>	“Political Sociology is the study of inter-relationship between society and polity, between social structures and political institutions.”</a:t>
            </a:r>
          </a:p>
          <a:p>
            <a:pPr marL="0" indent="0" algn="just">
              <a:buNone/>
            </a:pPr>
            <a:r>
              <a:rPr lang="en-IN" dirty="0"/>
              <a:t>						- S. M. </a:t>
            </a:r>
            <a:r>
              <a:rPr lang="en-IN" dirty="0" err="1"/>
              <a:t>Lipset</a:t>
            </a:r>
            <a:endParaRPr lang="en-IN" dirty="0"/>
          </a:p>
          <a:p>
            <a:pPr marL="0" indent="0" algn="just">
              <a:buNone/>
            </a:pPr>
            <a:endParaRPr lang="en-IN" dirty="0"/>
          </a:p>
          <a:p>
            <a:pPr marL="0" indent="0" algn="just">
              <a:buNone/>
            </a:pPr>
            <a:r>
              <a:rPr lang="en-IN" dirty="0"/>
              <a:t>	“Political Sociology is that branch of Sociology, which is concern with the social causes and consequences of given power distribution within or between societies, and with the social and political conflicts that lead to changes in allocation of power.”</a:t>
            </a:r>
          </a:p>
          <a:p>
            <a:pPr marL="0" indent="0" algn="just">
              <a:buNone/>
            </a:pPr>
            <a:r>
              <a:rPr lang="en-IN" dirty="0"/>
              <a:t>						- Lewis A. </a:t>
            </a:r>
            <a:r>
              <a:rPr lang="en-IN" dirty="0" err="1"/>
              <a:t>Coser</a:t>
            </a:r>
            <a:endParaRPr lang="en-IN" dirty="0"/>
          </a:p>
        </p:txBody>
      </p:sp>
    </p:spTree>
    <p:extLst>
      <p:ext uri="{BB962C8B-B14F-4D97-AF65-F5344CB8AC3E}">
        <p14:creationId xmlns:p14="http://schemas.microsoft.com/office/powerpoint/2010/main" val="6432756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1" dirty="0"/>
              <a:t>Origin &amp; Development of Political Sociology</a:t>
            </a:r>
          </a:p>
        </p:txBody>
      </p:sp>
      <p:sp>
        <p:nvSpPr>
          <p:cNvPr id="3" name="Content Placeholder 2"/>
          <p:cNvSpPr>
            <a:spLocks noGrp="1"/>
          </p:cNvSpPr>
          <p:nvPr>
            <p:ph idx="1"/>
          </p:nvPr>
        </p:nvSpPr>
        <p:spPr>
          <a:xfrm>
            <a:off x="457200" y="1600201"/>
            <a:ext cx="8229600" cy="3962400"/>
          </a:xfrm>
        </p:spPr>
        <p:txBody>
          <a:bodyPr>
            <a:normAutofit fontScale="92500" lnSpcReduction="10000"/>
          </a:bodyPr>
          <a:lstStyle/>
          <a:p>
            <a:pPr>
              <a:buFont typeface="Wingdings" pitchFamily="2" charset="2"/>
              <a:buChar char="Ø"/>
            </a:pPr>
            <a:endParaRPr lang="en-IN" dirty="0"/>
          </a:p>
          <a:p>
            <a:pPr algn="just">
              <a:buFont typeface="Wingdings" pitchFamily="2" charset="2"/>
              <a:buChar char="Ø"/>
            </a:pPr>
            <a:r>
              <a:rPr lang="en-IN" dirty="0"/>
              <a:t>No fixed date &amp; time for its origin</a:t>
            </a:r>
          </a:p>
          <a:p>
            <a:pPr marL="0" indent="0" algn="just">
              <a:buNone/>
            </a:pPr>
            <a:endParaRPr lang="en-IN" dirty="0"/>
          </a:p>
          <a:p>
            <a:pPr marL="0" indent="0" algn="just">
              <a:buNone/>
            </a:pPr>
            <a:endParaRPr lang="en-IN" dirty="0"/>
          </a:p>
          <a:p>
            <a:pPr algn="just">
              <a:buFont typeface="Wingdings" pitchFamily="2" charset="2"/>
              <a:buChar char="Ø"/>
            </a:pPr>
            <a:r>
              <a:rPr lang="en-IN" dirty="0"/>
              <a:t>It was developed in the middle of 19</a:t>
            </a:r>
            <a:r>
              <a:rPr lang="en-IN" baseline="30000" dirty="0"/>
              <a:t>th</a:t>
            </a:r>
            <a:r>
              <a:rPr lang="en-IN" dirty="0"/>
              <a:t> Century. According to S. M. </a:t>
            </a:r>
            <a:r>
              <a:rPr lang="en-IN" dirty="0" err="1"/>
              <a:t>Lipset</a:t>
            </a:r>
            <a:r>
              <a:rPr lang="en-IN" dirty="0"/>
              <a:t> &amp; W. G. </a:t>
            </a:r>
            <a:r>
              <a:rPr lang="en-IN" dirty="0" err="1"/>
              <a:t>Runciman</a:t>
            </a:r>
            <a:r>
              <a:rPr lang="en-IN" dirty="0"/>
              <a:t> because of Industrial Revolution &amp; reform movements. </a:t>
            </a:r>
          </a:p>
        </p:txBody>
      </p:sp>
    </p:spTree>
    <p:extLst>
      <p:ext uri="{BB962C8B-B14F-4D97-AF65-F5344CB8AC3E}">
        <p14:creationId xmlns:p14="http://schemas.microsoft.com/office/powerpoint/2010/main" val="31422867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44562"/>
          </a:xfrm>
        </p:spPr>
        <p:txBody>
          <a:bodyPr>
            <a:normAutofit/>
          </a:bodyPr>
          <a:lstStyle/>
          <a:p>
            <a:r>
              <a:rPr lang="en-IN" sz="100" dirty="0"/>
              <a:t>….</a:t>
            </a:r>
          </a:p>
        </p:txBody>
      </p:sp>
      <p:sp>
        <p:nvSpPr>
          <p:cNvPr id="3" name="Content Placeholder 2"/>
          <p:cNvSpPr>
            <a:spLocks noGrp="1"/>
          </p:cNvSpPr>
          <p:nvPr>
            <p:ph idx="1"/>
          </p:nvPr>
        </p:nvSpPr>
        <p:spPr>
          <a:xfrm>
            <a:off x="457200" y="1295400"/>
            <a:ext cx="8229600" cy="4830763"/>
          </a:xfrm>
        </p:spPr>
        <p:txBody>
          <a:bodyPr>
            <a:normAutofit fontScale="92500" lnSpcReduction="20000"/>
          </a:bodyPr>
          <a:lstStyle/>
          <a:p>
            <a:pPr marL="0" indent="0" algn="ctr">
              <a:buNone/>
            </a:pPr>
            <a:r>
              <a:rPr lang="en-IN" dirty="0"/>
              <a:t> 19</a:t>
            </a:r>
            <a:r>
              <a:rPr lang="en-IN" baseline="30000" dirty="0"/>
              <a:t>th</a:t>
            </a:r>
            <a:r>
              <a:rPr lang="en-IN" dirty="0"/>
              <a:t> Century</a:t>
            </a:r>
          </a:p>
          <a:p>
            <a:pPr marL="0" indent="0" algn="ctr">
              <a:buNone/>
            </a:pPr>
            <a:endParaRPr lang="en-IN" dirty="0"/>
          </a:p>
          <a:p>
            <a:pPr marL="0" indent="0" algn="ctr">
              <a:buNone/>
            </a:pPr>
            <a:r>
              <a:rPr lang="en-IN" dirty="0"/>
              <a:t>Industrial Revolution &amp; Reform Movements</a:t>
            </a:r>
          </a:p>
          <a:p>
            <a:pPr marL="0" indent="0" algn="ctr">
              <a:buNone/>
            </a:pPr>
            <a:endParaRPr lang="en-IN" dirty="0"/>
          </a:p>
          <a:p>
            <a:pPr marL="0" indent="0" algn="ctr">
              <a:buNone/>
            </a:pPr>
            <a:r>
              <a:rPr lang="en-IN" dirty="0"/>
              <a:t>Drastic Change (both pol. &amp; Soc. in western societies)</a:t>
            </a:r>
          </a:p>
          <a:p>
            <a:pPr marL="0" indent="0" algn="ctr">
              <a:buNone/>
            </a:pPr>
            <a:endParaRPr lang="en-IN" dirty="0"/>
          </a:p>
          <a:p>
            <a:pPr marL="0" indent="0" algn="ctr">
              <a:buNone/>
            </a:pPr>
            <a:r>
              <a:rPr lang="en-IN" dirty="0"/>
              <a:t>Developed modern social system in the West</a:t>
            </a:r>
          </a:p>
          <a:p>
            <a:pPr marL="0" indent="0" algn="ctr">
              <a:buNone/>
            </a:pPr>
            <a:endParaRPr lang="en-IN" dirty="0"/>
          </a:p>
          <a:p>
            <a:pPr marL="0" indent="0" algn="ctr">
              <a:buNone/>
            </a:pPr>
            <a:r>
              <a:rPr lang="en-IN" dirty="0"/>
              <a:t>Appeared difference between society &amp; politics</a:t>
            </a:r>
          </a:p>
        </p:txBody>
      </p:sp>
      <p:sp>
        <p:nvSpPr>
          <p:cNvPr id="4" name="Down Arrow 3"/>
          <p:cNvSpPr/>
          <p:nvPr/>
        </p:nvSpPr>
        <p:spPr>
          <a:xfrm>
            <a:off x="4343400" y="1766940"/>
            <a:ext cx="484632" cy="4892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5" name="Down Arrow 4"/>
          <p:cNvSpPr/>
          <p:nvPr/>
        </p:nvSpPr>
        <p:spPr>
          <a:xfrm>
            <a:off x="4321366" y="2681340"/>
            <a:ext cx="484632" cy="4892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Down Arrow 5"/>
          <p:cNvSpPr/>
          <p:nvPr/>
        </p:nvSpPr>
        <p:spPr>
          <a:xfrm>
            <a:off x="4350050" y="3886200"/>
            <a:ext cx="484632" cy="4892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7" name="Down Arrow 6"/>
          <p:cNvSpPr/>
          <p:nvPr/>
        </p:nvSpPr>
        <p:spPr>
          <a:xfrm>
            <a:off x="4343400" y="4800600"/>
            <a:ext cx="484632" cy="4892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19663832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a:bodyPr>
          <a:lstStyle/>
          <a:p>
            <a:r>
              <a:rPr lang="en-IN" sz="100" dirty="0"/>
              <a:t>.</a:t>
            </a:r>
          </a:p>
        </p:txBody>
      </p:sp>
      <p:sp>
        <p:nvSpPr>
          <p:cNvPr id="3" name="Content Placeholder 2"/>
          <p:cNvSpPr>
            <a:spLocks noGrp="1"/>
          </p:cNvSpPr>
          <p:nvPr>
            <p:ph idx="1"/>
          </p:nvPr>
        </p:nvSpPr>
        <p:spPr>
          <a:xfrm>
            <a:off x="457200" y="762000"/>
            <a:ext cx="8534400" cy="5364163"/>
          </a:xfrm>
        </p:spPr>
        <p:txBody>
          <a:bodyPr/>
          <a:lstStyle/>
          <a:p>
            <a:pPr>
              <a:buFont typeface="Wingdings" pitchFamily="2" charset="2"/>
              <a:buChar char="Ø"/>
            </a:pPr>
            <a:r>
              <a:rPr lang="en-IN" dirty="0" err="1"/>
              <a:t>Runciman</a:t>
            </a:r>
            <a:r>
              <a:rPr lang="en-IN" dirty="0"/>
              <a:t>, </a:t>
            </a:r>
            <a:r>
              <a:rPr lang="en-IN" i="1" dirty="0"/>
              <a:t>“Social Science and Political Theory”</a:t>
            </a:r>
          </a:p>
          <a:p>
            <a:pPr marL="0" indent="0" algn="ctr">
              <a:buNone/>
            </a:pPr>
            <a:endParaRPr lang="en-IN" dirty="0"/>
          </a:p>
          <a:p>
            <a:pPr marL="0" indent="0" algn="ctr">
              <a:buNone/>
            </a:pPr>
            <a:r>
              <a:rPr lang="en-IN" dirty="0"/>
              <a:t>Here he differentiates society and state and expresses the emergence of political Sociology.</a:t>
            </a:r>
          </a:p>
          <a:p>
            <a:pPr marL="0" indent="0" algn="ctr">
              <a:buNone/>
            </a:pPr>
            <a:endParaRPr lang="en-IN" dirty="0"/>
          </a:p>
          <a:p>
            <a:pPr marL="0" indent="0" algn="ctr">
              <a:buNone/>
            </a:pPr>
            <a:endParaRPr lang="en-IN" dirty="0"/>
          </a:p>
          <a:p>
            <a:pPr>
              <a:buFont typeface="Wingdings" pitchFamily="2" charset="2"/>
              <a:buChar char="Ø"/>
            </a:pPr>
            <a:r>
              <a:rPr lang="en-IN" dirty="0"/>
              <a:t>It gets immense importance in the decade of 40’s of the 19</a:t>
            </a:r>
            <a:r>
              <a:rPr lang="en-IN" baseline="30000" dirty="0"/>
              <a:t>th</a:t>
            </a:r>
            <a:r>
              <a:rPr lang="en-IN" dirty="0"/>
              <a:t> century in the writings of Marx &amp; Hegel.</a:t>
            </a:r>
          </a:p>
        </p:txBody>
      </p:sp>
      <p:sp>
        <p:nvSpPr>
          <p:cNvPr id="4" name="Down Arrow 3"/>
          <p:cNvSpPr/>
          <p:nvPr/>
        </p:nvSpPr>
        <p:spPr>
          <a:xfrm>
            <a:off x="4343400" y="1371600"/>
            <a:ext cx="484632" cy="4892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35578281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sz="100" dirty="0"/>
              <a:t>.</a:t>
            </a:r>
          </a:p>
        </p:txBody>
      </p:sp>
      <p:sp>
        <p:nvSpPr>
          <p:cNvPr id="3" name="Content Placeholder 2"/>
          <p:cNvSpPr>
            <a:spLocks noGrp="1"/>
          </p:cNvSpPr>
          <p:nvPr>
            <p:ph idx="1"/>
          </p:nvPr>
        </p:nvSpPr>
        <p:spPr/>
        <p:txBody>
          <a:bodyPr/>
          <a:lstStyle/>
          <a:p>
            <a:pPr>
              <a:buFont typeface="Wingdings" pitchFamily="2" charset="2"/>
              <a:buChar char="Ø"/>
            </a:pPr>
            <a:r>
              <a:rPr lang="en-IN" dirty="0"/>
              <a:t>Marx’s contribution was great because he said through his theories…..</a:t>
            </a:r>
          </a:p>
          <a:p>
            <a:pPr marL="0" indent="0" algn="ctr">
              <a:buNone/>
            </a:pPr>
            <a:r>
              <a:rPr lang="en-IN" dirty="0"/>
              <a:t>Society           Structure         Super-structure</a:t>
            </a:r>
          </a:p>
          <a:p>
            <a:pPr marL="0" indent="0" algn="ctr">
              <a:buNone/>
            </a:pPr>
            <a:endParaRPr lang="en-IN" dirty="0"/>
          </a:p>
          <a:p>
            <a:pPr marL="0" indent="0">
              <a:buNone/>
            </a:pPr>
            <a:r>
              <a:rPr lang="en-IN" dirty="0"/>
              <a:t>	  Economy &amp; Production	Politics, State, 						Religion etc.</a:t>
            </a:r>
          </a:p>
          <a:p>
            <a:pPr>
              <a:buFont typeface="Wingdings" pitchFamily="2" charset="2"/>
              <a:buChar char="Ø"/>
            </a:pPr>
            <a:r>
              <a:rPr lang="en-IN" dirty="0"/>
              <a:t>According to him any change in the structure brings the changes in the superstructure.</a:t>
            </a:r>
          </a:p>
        </p:txBody>
      </p:sp>
      <p:sp>
        <p:nvSpPr>
          <p:cNvPr id="4" name="Right Arrow 3"/>
          <p:cNvSpPr/>
          <p:nvPr/>
        </p:nvSpPr>
        <p:spPr>
          <a:xfrm>
            <a:off x="2609434" y="2885278"/>
            <a:ext cx="489204" cy="2423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5" name="Right Arrow 4"/>
          <p:cNvSpPr/>
          <p:nvPr/>
        </p:nvSpPr>
        <p:spPr>
          <a:xfrm>
            <a:off x="5045202" y="2885278"/>
            <a:ext cx="489204" cy="2423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Down Arrow 5"/>
          <p:cNvSpPr/>
          <p:nvPr/>
        </p:nvSpPr>
        <p:spPr>
          <a:xfrm>
            <a:off x="3657600" y="3294610"/>
            <a:ext cx="484632" cy="4892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7" name="Down Arrow 6"/>
          <p:cNvSpPr/>
          <p:nvPr/>
        </p:nvSpPr>
        <p:spPr>
          <a:xfrm>
            <a:off x="6400800" y="3287058"/>
            <a:ext cx="484632" cy="48920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1559413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a:bodyPr>
          <a:lstStyle/>
          <a:p>
            <a:r>
              <a:rPr lang="en-IN" sz="100" dirty="0"/>
              <a:t>.</a:t>
            </a:r>
          </a:p>
        </p:txBody>
      </p:sp>
      <p:sp>
        <p:nvSpPr>
          <p:cNvPr id="3" name="Content Placeholder 2"/>
          <p:cNvSpPr>
            <a:spLocks noGrp="1"/>
          </p:cNvSpPr>
          <p:nvPr>
            <p:ph idx="1"/>
          </p:nvPr>
        </p:nvSpPr>
        <p:spPr>
          <a:xfrm>
            <a:off x="457200" y="1828800"/>
            <a:ext cx="8229600" cy="4297363"/>
          </a:xfrm>
        </p:spPr>
        <p:txBody>
          <a:bodyPr/>
          <a:lstStyle/>
          <a:p>
            <a:pPr algn="just">
              <a:buFont typeface="Wingdings" pitchFamily="2" charset="2"/>
              <a:buChar char="Ø"/>
            </a:pPr>
            <a:r>
              <a:rPr lang="en-IN" dirty="0"/>
              <a:t>Max Weber – Another contributor to the 		development of Political Sociology</a:t>
            </a:r>
          </a:p>
          <a:p>
            <a:pPr marL="0" indent="0" algn="just">
              <a:buNone/>
            </a:pPr>
            <a:endParaRPr lang="en-IN" dirty="0"/>
          </a:p>
          <a:p>
            <a:pPr marL="0" indent="0" algn="just">
              <a:buNone/>
            </a:pPr>
            <a:r>
              <a:rPr lang="en-IN" dirty="0"/>
              <a:t>	</a:t>
            </a:r>
          </a:p>
          <a:p>
            <a:pPr marL="0" indent="0" algn="just">
              <a:buNone/>
            </a:pPr>
            <a:r>
              <a:rPr lang="en-IN" dirty="0"/>
              <a:t>	Criticises Karl Marx and said that political institutions are the main cause of social changes</a:t>
            </a:r>
          </a:p>
          <a:p>
            <a:pPr marL="0" indent="0" algn="just">
              <a:buNone/>
            </a:pPr>
            <a:endParaRPr lang="en-IN" dirty="0"/>
          </a:p>
        </p:txBody>
      </p:sp>
      <p:sp>
        <p:nvSpPr>
          <p:cNvPr id="4" name="Down Arrow 3"/>
          <p:cNvSpPr/>
          <p:nvPr/>
        </p:nvSpPr>
        <p:spPr>
          <a:xfrm>
            <a:off x="914400" y="2514600"/>
            <a:ext cx="484632" cy="1676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16219910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a:bodyPr>
          <a:lstStyle/>
          <a:p>
            <a:r>
              <a:rPr lang="en-IN" sz="100" dirty="0"/>
              <a:t>.</a:t>
            </a:r>
          </a:p>
        </p:txBody>
      </p:sp>
      <p:sp>
        <p:nvSpPr>
          <p:cNvPr id="3" name="Content Placeholder 2"/>
          <p:cNvSpPr>
            <a:spLocks noGrp="1"/>
          </p:cNvSpPr>
          <p:nvPr>
            <p:ph idx="1"/>
          </p:nvPr>
        </p:nvSpPr>
        <p:spPr>
          <a:xfrm>
            <a:off x="457200" y="1066800"/>
            <a:ext cx="8229600" cy="5059363"/>
          </a:xfrm>
        </p:spPr>
        <p:txBody>
          <a:bodyPr/>
          <a:lstStyle/>
          <a:p>
            <a:pPr>
              <a:buFont typeface="Wingdings" pitchFamily="2" charset="2"/>
              <a:buChar char="Ø"/>
            </a:pPr>
            <a:r>
              <a:rPr lang="en-IN" dirty="0"/>
              <a:t>In the end of 19</a:t>
            </a:r>
            <a:r>
              <a:rPr lang="en-IN" baseline="30000" dirty="0"/>
              <a:t>th</a:t>
            </a:r>
            <a:r>
              <a:rPr lang="en-IN" dirty="0"/>
              <a:t> century and beginning of the 20</a:t>
            </a:r>
            <a:r>
              <a:rPr lang="en-IN" baseline="30000" dirty="0"/>
              <a:t>th</a:t>
            </a:r>
            <a:r>
              <a:rPr lang="en-IN" dirty="0"/>
              <a:t> century there was a development in Italy 	</a:t>
            </a:r>
          </a:p>
          <a:p>
            <a:pPr marL="0" indent="0">
              <a:buNone/>
            </a:pPr>
            <a:r>
              <a:rPr lang="en-IN" dirty="0"/>
              <a:t>	</a:t>
            </a:r>
            <a:r>
              <a:rPr lang="en-IN" dirty="0" err="1"/>
              <a:t>Vilfredo</a:t>
            </a:r>
            <a:r>
              <a:rPr lang="en-IN" dirty="0"/>
              <a:t> Pareto </a:t>
            </a:r>
            <a:r>
              <a:rPr lang="en-IN" i="1" dirty="0">
                <a:latin typeface="Batang" pitchFamily="18" charset="-127"/>
                <a:ea typeface="Batang" pitchFamily="18" charset="-127"/>
              </a:rPr>
              <a:t>‘The Mind and Society’</a:t>
            </a:r>
            <a:r>
              <a:rPr lang="en-IN" dirty="0"/>
              <a:t>				Circulation of Elite</a:t>
            </a:r>
          </a:p>
          <a:p>
            <a:pPr marL="0" indent="0">
              <a:buNone/>
            </a:pPr>
            <a:r>
              <a:rPr lang="en-IN" dirty="0"/>
              <a:t>	</a:t>
            </a:r>
            <a:r>
              <a:rPr lang="en-IN" dirty="0" err="1"/>
              <a:t>Getano</a:t>
            </a:r>
            <a:r>
              <a:rPr lang="en-IN" dirty="0"/>
              <a:t> </a:t>
            </a:r>
            <a:r>
              <a:rPr lang="en-IN" dirty="0" err="1"/>
              <a:t>Mosca</a:t>
            </a:r>
            <a:r>
              <a:rPr lang="en-IN" dirty="0"/>
              <a:t>	 </a:t>
            </a:r>
            <a:r>
              <a:rPr lang="en-IN" i="1" dirty="0">
                <a:latin typeface="Batang" pitchFamily="18" charset="-127"/>
                <a:ea typeface="Batang" pitchFamily="18" charset="-127"/>
              </a:rPr>
              <a:t>‘Ruling Class’</a:t>
            </a:r>
          </a:p>
          <a:p>
            <a:pPr marL="0" indent="0">
              <a:buNone/>
            </a:pPr>
            <a:r>
              <a:rPr lang="en-IN" dirty="0"/>
              <a:t>	Robert </a:t>
            </a:r>
            <a:r>
              <a:rPr lang="en-IN" dirty="0" err="1"/>
              <a:t>Mitchels</a:t>
            </a:r>
            <a:r>
              <a:rPr lang="en-IN" dirty="0"/>
              <a:t>   ‘Iron Law of Oligarchy’</a:t>
            </a:r>
          </a:p>
          <a:p>
            <a:pPr>
              <a:buFont typeface="Wingdings" pitchFamily="2" charset="2"/>
              <a:buChar char="Ø"/>
            </a:pPr>
            <a:r>
              <a:rPr lang="en-IN" dirty="0"/>
              <a:t>American Sociologist</a:t>
            </a:r>
          </a:p>
          <a:p>
            <a:pPr marL="0" indent="0">
              <a:buNone/>
            </a:pPr>
            <a:r>
              <a:rPr lang="en-IN" dirty="0"/>
              <a:t>	C. W. Mills  </a:t>
            </a:r>
            <a:r>
              <a:rPr lang="en-IN" b="1" i="1" dirty="0">
                <a:latin typeface="Batang" pitchFamily="18" charset="-127"/>
                <a:ea typeface="Batang" pitchFamily="18" charset="-127"/>
              </a:rPr>
              <a:t>‘</a:t>
            </a:r>
            <a:r>
              <a:rPr lang="en-IN" i="1" dirty="0">
                <a:latin typeface="Batang" pitchFamily="18" charset="-127"/>
                <a:ea typeface="Batang" pitchFamily="18" charset="-127"/>
              </a:rPr>
              <a:t>Power Elite’</a:t>
            </a:r>
          </a:p>
          <a:p>
            <a:pPr marL="0" indent="0">
              <a:buNone/>
            </a:pPr>
            <a:endParaRPr lang="en-IN" dirty="0"/>
          </a:p>
        </p:txBody>
      </p:sp>
      <p:sp>
        <p:nvSpPr>
          <p:cNvPr id="6" name="Notched Right Arrow 5"/>
          <p:cNvSpPr/>
          <p:nvPr/>
        </p:nvSpPr>
        <p:spPr>
          <a:xfrm>
            <a:off x="1094509" y="2667000"/>
            <a:ext cx="304800" cy="484632"/>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8" name="Notched Right Arrow 7"/>
          <p:cNvSpPr/>
          <p:nvPr/>
        </p:nvSpPr>
        <p:spPr>
          <a:xfrm>
            <a:off x="1094509" y="4343400"/>
            <a:ext cx="304800" cy="484632"/>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9" name="Notched Right Arrow 8"/>
          <p:cNvSpPr/>
          <p:nvPr/>
        </p:nvSpPr>
        <p:spPr>
          <a:xfrm>
            <a:off x="1094509" y="3733800"/>
            <a:ext cx="304800" cy="484632"/>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0" name="Notched Right Arrow 9"/>
          <p:cNvSpPr/>
          <p:nvPr/>
        </p:nvSpPr>
        <p:spPr>
          <a:xfrm>
            <a:off x="1149927" y="5486400"/>
            <a:ext cx="304800" cy="484632"/>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25004828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a:bodyPr>
          <a:lstStyle/>
          <a:p>
            <a:r>
              <a:rPr lang="en-IN" sz="100" dirty="0"/>
              <a:t>.</a:t>
            </a:r>
          </a:p>
        </p:txBody>
      </p:sp>
      <p:sp>
        <p:nvSpPr>
          <p:cNvPr id="3" name="Content Placeholder 2"/>
          <p:cNvSpPr>
            <a:spLocks noGrp="1"/>
          </p:cNvSpPr>
          <p:nvPr>
            <p:ph idx="1"/>
          </p:nvPr>
        </p:nvSpPr>
        <p:spPr>
          <a:xfrm>
            <a:off x="457200" y="685800"/>
            <a:ext cx="8382000" cy="5440363"/>
          </a:xfrm>
        </p:spPr>
        <p:txBody>
          <a:bodyPr>
            <a:normAutofit fontScale="77500" lnSpcReduction="20000"/>
          </a:bodyPr>
          <a:lstStyle/>
          <a:p>
            <a:pPr>
              <a:buFont typeface="Wingdings" pitchFamily="2" charset="2"/>
              <a:buChar char="Ø"/>
            </a:pPr>
            <a:r>
              <a:rPr lang="en-IN" dirty="0"/>
              <a:t>After the 1</a:t>
            </a:r>
            <a:r>
              <a:rPr lang="en-IN" baseline="30000" dirty="0"/>
              <a:t>st</a:t>
            </a:r>
            <a:r>
              <a:rPr lang="en-IN" dirty="0"/>
              <a:t> World War; emerged Behavioural movement which discussed how people react and why?</a:t>
            </a:r>
          </a:p>
          <a:p>
            <a:pPr marL="0" indent="0">
              <a:buNone/>
            </a:pPr>
            <a:endParaRPr lang="en-IN" dirty="0"/>
          </a:p>
          <a:p>
            <a:pPr marL="0" indent="0" algn="ctr">
              <a:buNone/>
            </a:pPr>
            <a:r>
              <a:rPr lang="en-IN" dirty="0"/>
              <a:t>Scientific methods and study, inter-disciplinary study and so on</a:t>
            </a:r>
          </a:p>
          <a:p>
            <a:pPr marL="0" indent="0" algn="ctr">
              <a:buNone/>
            </a:pPr>
            <a:endParaRPr lang="en-IN" dirty="0"/>
          </a:p>
          <a:p>
            <a:pPr>
              <a:buFont typeface="Wingdings" pitchFamily="2" charset="2"/>
              <a:buChar char="Ø"/>
            </a:pPr>
            <a:r>
              <a:rPr lang="en-IN" dirty="0"/>
              <a:t>After the 2</a:t>
            </a:r>
            <a:r>
              <a:rPr lang="en-IN" baseline="30000" dirty="0"/>
              <a:t>nd</a:t>
            </a:r>
            <a:r>
              <a:rPr lang="en-IN" dirty="0"/>
              <a:t> World War…</a:t>
            </a:r>
          </a:p>
          <a:p>
            <a:pPr marL="0" indent="0">
              <a:buNone/>
            </a:pPr>
            <a:r>
              <a:rPr lang="en-IN" dirty="0"/>
              <a:t>			Collapse of colonialism</a:t>
            </a:r>
          </a:p>
          <a:p>
            <a:pPr marL="0" indent="0">
              <a:buNone/>
            </a:pPr>
            <a:r>
              <a:rPr lang="en-IN" dirty="0"/>
              <a:t>			Emergence of Democracy</a:t>
            </a:r>
          </a:p>
          <a:p>
            <a:pPr marL="0" indent="0">
              <a:buNone/>
            </a:pPr>
            <a:r>
              <a:rPr lang="en-IN" dirty="0"/>
              <a:t>			Emergence of new states in Asia, 				Africa &amp; L. America</a:t>
            </a:r>
          </a:p>
          <a:p>
            <a:pPr marL="0" indent="0">
              <a:buNone/>
            </a:pPr>
            <a:r>
              <a:rPr lang="en-IN" dirty="0"/>
              <a:t>			New socio-eco and political problem 			in these states</a:t>
            </a:r>
          </a:p>
          <a:p>
            <a:pPr marL="0" indent="0" algn="ctr">
              <a:buNone/>
            </a:pPr>
            <a:endParaRPr lang="en-IN" dirty="0"/>
          </a:p>
          <a:p>
            <a:pPr marL="0" indent="0" algn="ctr">
              <a:buNone/>
            </a:pPr>
            <a:r>
              <a:rPr lang="en-IN" dirty="0"/>
              <a:t>This period is called </a:t>
            </a:r>
            <a:r>
              <a:rPr lang="en-IN" b="1" i="1" dirty="0"/>
              <a:t>‘Macro Sociological’</a:t>
            </a:r>
          </a:p>
        </p:txBody>
      </p:sp>
      <p:sp>
        <p:nvSpPr>
          <p:cNvPr id="4" name="Down Arrow 3"/>
          <p:cNvSpPr/>
          <p:nvPr/>
        </p:nvSpPr>
        <p:spPr>
          <a:xfrm>
            <a:off x="4142648" y="1295400"/>
            <a:ext cx="484632" cy="533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5" name="Notched Right Arrow 4"/>
          <p:cNvSpPr/>
          <p:nvPr/>
        </p:nvSpPr>
        <p:spPr>
          <a:xfrm>
            <a:off x="3027219" y="2915689"/>
            <a:ext cx="152400" cy="242316"/>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Right Brace 5"/>
          <p:cNvSpPr/>
          <p:nvPr/>
        </p:nvSpPr>
        <p:spPr>
          <a:xfrm rot="5400000">
            <a:off x="4251579" y="1355979"/>
            <a:ext cx="793242" cy="7315200"/>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IN" b="1" dirty="0"/>
          </a:p>
        </p:txBody>
      </p:sp>
      <p:sp>
        <p:nvSpPr>
          <p:cNvPr id="7" name="Notched Right Arrow 6"/>
          <p:cNvSpPr/>
          <p:nvPr/>
        </p:nvSpPr>
        <p:spPr>
          <a:xfrm>
            <a:off x="3013364" y="4374642"/>
            <a:ext cx="152400" cy="242316"/>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8" name="Notched Right Arrow 7"/>
          <p:cNvSpPr/>
          <p:nvPr/>
        </p:nvSpPr>
        <p:spPr>
          <a:xfrm>
            <a:off x="3013364" y="3740173"/>
            <a:ext cx="152400" cy="242316"/>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9" name="Notched Right Arrow 8"/>
          <p:cNvSpPr/>
          <p:nvPr/>
        </p:nvSpPr>
        <p:spPr>
          <a:xfrm>
            <a:off x="3013364" y="3286783"/>
            <a:ext cx="152400" cy="242316"/>
          </a:xfrm>
          <a:prstGeom prst="notch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val="17088572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327</TotalTime>
  <Words>838</Words>
  <Application>Microsoft Office PowerPoint</Application>
  <PresentationFormat>On-screen Show (4:3)</PresentationFormat>
  <Paragraphs>120</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Batang</vt:lpstr>
      <vt:lpstr>Arial</vt:lpstr>
      <vt:lpstr>Calibri</vt:lpstr>
      <vt:lpstr>Wingdings</vt:lpstr>
      <vt:lpstr>Office Theme</vt:lpstr>
      <vt:lpstr>Political Sociology  Meaning, development and nature</vt:lpstr>
      <vt:lpstr>Definitions</vt:lpstr>
      <vt:lpstr>Origin &amp; Development of Political Sociology</vt:lpstr>
      <vt:lpstr>….</vt:lpstr>
      <vt:lpstr>.</vt:lpstr>
      <vt:lpstr>.</vt:lpstr>
      <vt:lpstr>.</vt:lpstr>
      <vt:lpstr>.</vt:lpstr>
      <vt:lpstr>.</vt:lpstr>
      <vt:lpstr>.</vt:lpstr>
      <vt:lpstr>.</vt:lpstr>
      <vt:lpstr>Nature of Political Sociology</vt:lpstr>
      <vt:lpstr>Political Sociology</vt:lpstr>
      <vt:lpstr>.</vt:lpstr>
      <vt:lpstr>Importance of Pol. Sociology</vt:lpstr>
      <vt:lpstr>Continue-</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Origin &amp; Development of Political Sociology</dc:title>
  <dc:creator>User</dc:creator>
  <cp:lastModifiedBy>KUKIL GOGOI</cp:lastModifiedBy>
  <cp:revision>61</cp:revision>
  <dcterms:created xsi:type="dcterms:W3CDTF">2006-08-16T00:00:00Z</dcterms:created>
  <dcterms:modified xsi:type="dcterms:W3CDTF">2025-08-26T08:29:10Z</dcterms:modified>
</cp:coreProperties>
</file>